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74" r:id="rId3"/>
    <p:sldId id="257" r:id="rId4"/>
    <p:sldId id="258" r:id="rId5"/>
    <p:sldId id="260" r:id="rId6"/>
    <p:sldId id="275" r:id="rId7"/>
    <p:sldId id="276" r:id="rId8"/>
    <p:sldId id="264" r:id="rId9"/>
    <p:sldId id="26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</p:sldIdLst>
  <p:sldSz cx="10691813" cy="756285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173B4-9E80-406D-BA07-6BAC9C92130F}" v="299" dt="2020-04-15T15:16:56.618"/>
    <p1510:client id="{9F43CDF9-0DD1-47CF-8857-F8EC0308F5D7}" v="34" dt="2020-04-15T14:17:28.707"/>
    <p1510:client id="{A2EDEB91-48EA-48CE-9AB3-6058566C72B0}" v="156" dt="2020-04-15T14:34:45.135"/>
    <p1510:client id="{F882B39E-AA20-429B-8866-01D675B4C92B}" v="320" dt="2020-04-15T13:57:35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82"/>
        <p:guide pos="3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843150" y="0"/>
            <a:ext cx="855345" cy="75628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602" y="836955"/>
            <a:ext cx="8259426" cy="445704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76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6602" y="5293995"/>
            <a:ext cx="8259426" cy="1865503"/>
          </a:xfrm>
        </p:spPr>
        <p:txBody>
          <a:bodyPr>
            <a:normAutofit/>
          </a:bodyPr>
          <a:lstStyle>
            <a:lvl1pPr marL="0" indent="0" algn="l">
              <a:buNone/>
              <a:defRPr sz="2827" spc="42" baseline="0">
                <a:solidFill>
                  <a:schemeClr val="tx1">
                    <a:lumMod val="75000"/>
                  </a:schemeClr>
                </a:solidFill>
              </a:defRPr>
            </a:lvl1pPr>
            <a:lvl2pPr marL="646344" indent="0" algn="ctr">
              <a:buNone/>
              <a:defRPr sz="2827"/>
            </a:lvl2pPr>
            <a:lvl3pPr marL="1292687" indent="0" algn="ctr">
              <a:buNone/>
              <a:defRPr sz="2827"/>
            </a:lvl3pPr>
            <a:lvl4pPr marL="1939031" indent="0" algn="ctr">
              <a:buNone/>
              <a:defRPr sz="2827"/>
            </a:lvl4pPr>
            <a:lvl5pPr marL="2585375" indent="0" algn="ctr">
              <a:buNone/>
              <a:defRPr sz="2827"/>
            </a:lvl5pPr>
            <a:lvl6pPr marL="3231718" indent="0" algn="ctr">
              <a:buNone/>
              <a:defRPr sz="2827"/>
            </a:lvl6pPr>
            <a:lvl7pPr marL="3878062" indent="0" algn="ctr">
              <a:buNone/>
              <a:defRPr sz="2827"/>
            </a:lvl7pPr>
            <a:lvl8pPr marL="4524405" indent="0" algn="ctr">
              <a:buNone/>
              <a:defRPr sz="2827"/>
            </a:lvl8pPr>
            <a:lvl9pPr marL="5170749" indent="0" algn="ctr">
              <a:buNone/>
              <a:defRPr sz="282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00943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7EF0DCE-2A6D-4435-922B-7EC1AD60DACD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8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887C4-4ED6-4E3D-86F8-F3CF1C8900A0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3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4505" y="420158"/>
            <a:ext cx="2171775" cy="650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39" y="420158"/>
            <a:ext cx="6782619" cy="6503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42A5-59D6-42D9-A828-EAB464A2B5CF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03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8EA38-4CA1-4345-8BB2-75F6A547C1EE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6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02" y="836955"/>
            <a:ext cx="8259426" cy="445704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765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602" y="5293995"/>
            <a:ext cx="8259426" cy="1865503"/>
          </a:xfrm>
        </p:spPr>
        <p:txBody>
          <a:bodyPr anchor="t">
            <a:normAutofit/>
          </a:bodyPr>
          <a:lstStyle>
            <a:lvl1pPr marL="0" indent="0">
              <a:buNone/>
              <a:defRPr sz="282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46344" indent="0">
              <a:buNone/>
              <a:defRPr sz="2545">
                <a:solidFill>
                  <a:schemeClr val="tx1">
                    <a:tint val="75000"/>
                  </a:schemeClr>
                </a:solidFill>
              </a:defRPr>
            </a:lvl2pPr>
            <a:lvl3pPr marL="1292687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3pPr>
            <a:lvl4pPr marL="1939031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4pPr>
            <a:lvl5pPr marL="2585375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5pPr>
            <a:lvl6pPr marL="3231718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6pPr>
            <a:lvl7pPr marL="3878062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7pPr>
            <a:lvl8pPr marL="4524405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8pPr>
            <a:lvl9pPr marL="5170749" indent="0">
              <a:buNone/>
              <a:defRPr sz="19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29CC-33ED-4BE6-82C3-2B3523DEDFD4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00943" cy="7562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216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6603" y="2016762"/>
            <a:ext cx="3929241" cy="4798558"/>
          </a:xfrm>
        </p:spPr>
        <p:txBody>
          <a:bodyPr/>
          <a:lstStyle>
            <a:lvl1pPr>
              <a:defRPr sz="2827"/>
            </a:lvl1pPr>
            <a:lvl2pPr>
              <a:defRPr sz="2545"/>
            </a:lvl2pPr>
            <a:lvl3pPr>
              <a:defRPr sz="2262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636" y="2016762"/>
            <a:ext cx="3929241" cy="4798558"/>
          </a:xfrm>
        </p:spPr>
        <p:txBody>
          <a:bodyPr/>
          <a:lstStyle>
            <a:lvl1pPr>
              <a:defRPr sz="2827"/>
            </a:lvl1pPr>
            <a:lvl2pPr>
              <a:defRPr sz="2545"/>
            </a:lvl2pPr>
            <a:lvl3pPr>
              <a:defRPr sz="2262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8988-2B56-439C-8129-3FE2C8BFFCDD}" type="datetimeFigureOut">
              <a:rPr lang="en-US" dirty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3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603" y="1893673"/>
            <a:ext cx="3929241" cy="80670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27" b="0">
                <a:solidFill>
                  <a:schemeClr val="tx2"/>
                </a:solidFill>
              </a:defRPr>
            </a:lvl1pPr>
            <a:lvl2pPr marL="646344" indent="0">
              <a:buNone/>
              <a:defRPr sz="2827" b="1"/>
            </a:lvl2pPr>
            <a:lvl3pPr marL="1292687" indent="0">
              <a:buNone/>
              <a:defRPr sz="2545" b="1"/>
            </a:lvl3pPr>
            <a:lvl4pPr marL="1939031" indent="0">
              <a:buNone/>
              <a:defRPr sz="2262" b="1"/>
            </a:lvl4pPr>
            <a:lvl5pPr marL="2585375" indent="0">
              <a:buNone/>
              <a:defRPr sz="2262" b="1"/>
            </a:lvl5pPr>
            <a:lvl6pPr marL="3231718" indent="0">
              <a:buNone/>
              <a:defRPr sz="2262" b="1"/>
            </a:lvl6pPr>
            <a:lvl7pPr marL="3878062" indent="0">
              <a:buNone/>
              <a:defRPr sz="2262" b="1"/>
            </a:lvl7pPr>
            <a:lvl8pPr marL="4524405" indent="0">
              <a:buNone/>
              <a:defRPr sz="2262" b="1"/>
            </a:lvl8pPr>
            <a:lvl9pPr marL="5170749" indent="0">
              <a:buNone/>
              <a:defRPr sz="226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6603" y="2765270"/>
            <a:ext cx="3929241" cy="4041295"/>
          </a:xfrm>
        </p:spPr>
        <p:txBody>
          <a:bodyPr/>
          <a:lstStyle>
            <a:lvl1pPr>
              <a:defRPr sz="2545"/>
            </a:lvl1pPr>
            <a:lvl2pPr>
              <a:defRPr sz="2262"/>
            </a:lvl2pPr>
            <a:lvl3pPr>
              <a:defRPr sz="197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377982" y="1893673"/>
            <a:ext cx="3934587" cy="80670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2636" y="2765270"/>
            <a:ext cx="3929241" cy="4041295"/>
          </a:xfrm>
        </p:spPr>
        <p:txBody>
          <a:bodyPr/>
          <a:lstStyle>
            <a:lvl1pPr>
              <a:defRPr sz="2545"/>
            </a:lvl1pPr>
            <a:lvl2pPr>
              <a:defRPr sz="2262"/>
            </a:lvl2pPr>
            <a:lvl3pPr>
              <a:defRPr sz="197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2C1C4-D07E-4B39-B8FB-088252160033}" type="datetimeFigureOut">
              <a:rPr lang="en-US" dirty="0"/>
              <a:t>4/15/2020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01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1CA7-846D-432E-BCED-43C3173073EA}" type="datetimeFigureOut">
              <a:rPr lang="en-US" dirty="0"/>
              <a:t>4/15/2020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A9E91-7480-4CF7-A6F3-A07EB4EC643B}" type="datetimeFigureOut">
              <a:rPr lang="en-US" dirty="0"/>
              <a:t>4/15/2020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2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35" y="504192"/>
            <a:ext cx="2806601" cy="1764662"/>
          </a:xfrm>
        </p:spPr>
        <p:txBody>
          <a:bodyPr anchor="b">
            <a:normAutofit/>
          </a:bodyPr>
          <a:lstStyle>
            <a:lvl1pPr>
              <a:defRPr sz="3958" b="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031" y="756285"/>
            <a:ext cx="5331057" cy="6050280"/>
          </a:xfrm>
        </p:spPr>
        <p:txBody>
          <a:bodyPr/>
          <a:lstStyle>
            <a:lvl1pPr>
              <a:defRPr sz="2545"/>
            </a:lvl1pPr>
            <a:lvl2pPr>
              <a:defRPr sz="2262"/>
            </a:lvl2pPr>
            <a:lvl3pPr>
              <a:defRPr sz="197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7735" y="2315542"/>
            <a:ext cx="2806601" cy="4201584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131"/>
              </a:spcBef>
              <a:buNone/>
              <a:defRPr sz="1979"/>
            </a:lvl1pPr>
            <a:lvl2pPr marL="646344" indent="0">
              <a:buNone/>
              <a:defRPr sz="1696"/>
            </a:lvl2pPr>
            <a:lvl3pPr marL="1292687" indent="0">
              <a:buNone/>
              <a:defRPr sz="1414"/>
            </a:lvl3pPr>
            <a:lvl4pPr marL="1939031" indent="0">
              <a:buNone/>
              <a:defRPr sz="1272"/>
            </a:lvl4pPr>
            <a:lvl5pPr marL="2585375" indent="0">
              <a:buNone/>
              <a:defRPr sz="1272"/>
            </a:lvl5pPr>
            <a:lvl6pPr marL="3231718" indent="0">
              <a:buNone/>
              <a:defRPr sz="1272"/>
            </a:lvl6pPr>
            <a:lvl7pPr marL="3878062" indent="0">
              <a:buNone/>
              <a:defRPr sz="1272"/>
            </a:lvl7pPr>
            <a:lvl8pPr marL="4524405" indent="0">
              <a:buNone/>
              <a:defRPr sz="1272"/>
            </a:lvl8pPr>
            <a:lvl9pPr marL="5170749" indent="0">
              <a:buNone/>
              <a:defRPr sz="12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23D2-C83C-4A81-ABD5-9C9C62F55D23}" type="datetimeFigureOut">
              <a:rPr lang="en-US" dirty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4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0122"/>
            <a:ext cx="9842757" cy="19327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886" y="5798185"/>
            <a:ext cx="8753922" cy="1008380"/>
          </a:xfrm>
        </p:spPr>
        <p:txBody>
          <a:bodyPr anchor="b">
            <a:normAutofit/>
          </a:bodyPr>
          <a:lstStyle>
            <a:lvl1pPr>
              <a:defRPr sz="3958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9903292" cy="5656062"/>
          </a:xfrm>
        </p:spPr>
        <p:txBody>
          <a:bodyPr anchor="t"/>
          <a:lstStyle>
            <a:lvl1pPr marL="0" indent="0">
              <a:buNone/>
              <a:defRPr sz="4524"/>
            </a:lvl1pPr>
            <a:lvl2pPr marL="646344" indent="0">
              <a:buNone/>
              <a:defRPr sz="3958"/>
            </a:lvl2pPr>
            <a:lvl3pPr marL="1292687" indent="0">
              <a:buNone/>
              <a:defRPr sz="3393"/>
            </a:lvl3pPr>
            <a:lvl4pPr marL="1939031" indent="0">
              <a:buNone/>
              <a:defRPr sz="2827"/>
            </a:lvl4pPr>
            <a:lvl5pPr marL="2585375" indent="0">
              <a:buNone/>
              <a:defRPr sz="2827"/>
            </a:lvl5pPr>
            <a:lvl6pPr marL="3231718" indent="0">
              <a:buNone/>
              <a:defRPr sz="2827"/>
            </a:lvl6pPr>
            <a:lvl7pPr marL="3878062" indent="0">
              <a:buNone/>
              <a:defRPr sz="2827"/>
            </a:lvl7pPr>
            <a:lvl8pPr marL="4524405" indent="0">
              <a:buNone/>
              <a:defRPr sz="2827"/>
            </a:lvl8pPr>
            <a:lvl9pPr marL="5170749" indent="0">
              <a:buNone/>
              <a:defRPr sz="282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1886" y="6736418"/>
            <a:ext cx="8753922" cy="6583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131"/>
              </a:spcBef>
              <a:buNone/>
              <a:defRPr sz="1979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646344" indent="0">
              <a:buNone/>
              <a:defRPr sz="1696"/>
            </a:lvl2pPr>
            <a:lvl3pPr marL="1292687" indent="0">
              <a:buNone/>
              <a:defRPr sz="1414"/>
            </a:lvl3pPr>
            <a:lvl4pPr marL="1939031" indent="0">
              <a:buNone/>
              <a:defRPr sz="1272"/>
            </a:lvl4pPr>
            <a:lvl5pPr marL="2585375" indent="0">
              <a:buNone/>
              <a:defRPr sz="1272"/>
            </a:lvl5pPr>
            <a:lvl6pPr marL="3231718" indent="0">
              <a:buNone/>
              <a:defRPr sz="1272"/>
            </a:lvl6pPr>
            <a:lvl7pPr marL="3878062" indent="0">
              <a:buNone/>
              <a:defRPr sz="1272"/>
            </a:lvl7pPr>
            <a:lvl8pPr marL="4524405" indent="0">
              <a:buNone/>
              <a:defRPr sz="1272"/>
            </a:lvl8pPr>
            <a:lvl9pPr marL="5170749" indent="0">
              <a:buNone/>
              <a:defRPr sz="12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C17B4-984B-44CC-96C3-C3CE1000BFB4}" type="datetimeFigureOut">
              <a:rPr lang="en-US" dirty="0"/>
              <a:t>4/15/2020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3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843150" y="0"/>
            <a:ext cx="855345" cy="75628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6603" y="403352"/>
            <a:ext cx="8499991" cy="146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603" y="2016762"/>
            <a:ext cx="7537728" cy="4798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9220429" y="1142392"/>
            <a:ext cx="2100791" cy="320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FCAB497-188F-4C52-8EB5-6F25111FB5D3}" type="datetimeFigureOut">
              <a:rPr lang="en-US" dirty="0"/>
              <a:t>4/15/2020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296079" y="4503659"/>
            <a:ext cx="3949488" cy="320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69880" y="6806567"/>
            <a:ext cx="801886" cy="654747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4524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44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7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66F598FD-3B0D-4DCA-9CB6-43EFE2141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64" y="600105"/>
            <a:ext cx="7956550" cy="573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 marL="5064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06095" algn="ctr" eaLnBrk="1" hangingPunct="1">
              <a:spcAft>
                <a:spcPts val="2100"/>
              </a:spcAft>
            </a:pPr>
            <a:endParaRPr lang="en-US" altLang="ar-SA" sz="3700" u="sng"/>
          </a:p>
          <a:p>
            <a:pPr marL="506095" algn="ctr" eaLnBrk="1" hangingPunct="1">
              <a:spcAft>
                <a:spcPts val="2100"/>
              </a:spcAft>
            </a:pPr>
            <a:r>
              <a:rPr lang="en-US" altLang="ar-SA" sz="5400" u="sng">
                <a:latin typeface="Calibri"/>
                <a:cs typeface="Tahoma"/>
              </a:rPr>
              <a:t>REPORT</a:t>
            </a:r>
          </a:p>
          <a:p>
            <a:pPr marL="506095" algn="ctr" eaLnBrk="1" hangingPunct="1">
              <a:spcAft>
                <a:spcPts val="2100"/>
              </a:spcAft>
            </a:pPr>
            <a:r>
              <a:rPr lang="en-US" altLang="ar-SA" sz="5400" u="sng">
                <a:latin typeface="Calibri"/>
                <a:cs typeface="Tahoma"/>
              </a:rPr>
              <a:t>Capstone project </a:t>
            </a:r>
            <a:endParaRPr lang="en-US" altLang="ar-SA" sz="5400" u="sng">
              <a:cs typeface="Tahoma"/>
            </a:endParaRPr>
          </a:p>
          <a:p>
            <a:pPr marL="506095" algn="ctr">
              <a:spcAft>
                <a:spcPts val="2100"/>
              </a:spcAft>
            </a:pPr>
            <a:endParaRPr lang="en-US" altLang="ar-SA" sz="5400" u="sng">
              <a:latin typeface="Calibri"/>
              <a:cs typeface="Tahoma"/>
            </a:endParaRPr>
          </a:p>
          <a:p>
            <a:pPr marL="506095" algn="r">
              <a:spcAft>
                <a:spcPts val="2100"/>
              </a:spcAft>
            </a:pPr>
            <a:r>
              <a:rPr lang="en-US" altLang="ar-SA" sz="2800" i="1">
                <a:latin typeface="Calibri"/>
                <a:cs typeface="Tahoma"/>
              </a:rPr>
              <a:t>By : ANSHUL GUPTA</a:t>
            </a:r>
            <a:r>
              <a:rPr lang="en-US" altLang="ar-SA" sz="2800">
                <a:latin typeface="Calibri"/>
                <a:cs typeface="Tahoma"/>
              </a:rPr>
              <a:t> </a:t>
            </a:r>
            <a:endParaRPr lang="en-US" altLang="ar-SA" sz="2800" u="sng">
              <a:latin typeface="Calibri"/>
              <a:cs typeface="Tahoma"/>
            </a:endParaRPr>
          </a:p>
          <a:p>
            <a:pPr marL="506095" algn="ctr">
              <a:spcAft>
                <a:spcPts val="2100"/>
              </a:spcAft>
            </a:pPr>
            <a:endParaRPr lang="en-US" altLang="ar-SA" sz="5400" u="sng">
              <a:cs typeface="Tahoma"/>
            </a:endParaRPr>
          </a:p>
          <a:p>
            <a:pPr marL="506095" algn="ctr" eaLnBrk="1" hangingPunct="1">
              <a:spcAft>
                <a:spcPts val="2100"/>
              </a:spcAft>
            </a:pPr>
            <a:endParaRPr lang="en-US" altLang="ar-SA" sz="3700" u="sn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clock&#10;&#10;Description generated with high confidence">
            <a:extLst>
              <a:ext uri="{FF2B5EF4-FFF2-40B4-BE49-F238E27FC236}">
                <a16:creationId xmlns:a16="http://schemas.microsoft.com/office/drawing/2014/main" id="{7BC27CD2-6C96-434D-9E63-F0329805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66" y="1328563"/>
            <a:ext cx="8199024" cy="46598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C57E3-1C6B-4C78-A188-B585DFB5B164}"/>
              </a:ext>
            </a:extLst>
          </p:cNvPr>
          <p:cNvSpPr txBox="1"/>
          <p:nvPr/>
        </p:nvSpPr>
        <p:spPr>
          <a:xfrm>
            <a:off x="791357" y="501656"/>
            <a:ext cx="83133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4. Boxplot of rooms vs rental price </a:t>
            </a:r>
            <a:endParaRPr lang="en-US" sz="2400">
              <a:cs typeface="Calibri" panose="020F0502020204030204" pitchFamily="34" charset="0"/>
            </a:endParaRPr>
          </a:p>
          <a:p>
            <a:pPr algn="l"/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37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6527BD-5149-4B4A-94F9-9F07487C7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8" y="464716"/>
            <a:ext cx="9848369" cy="7096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6882B-36C1-4260-A8B8-6AD268461DB1}"/>
              </a:ext>
            </a:extLst>
          </p:cNvPr>
          <p:cNvSpPr txBox="1"/>
          <p:nvPr/>
        </p:nvSpPr>
        <p:spPr>
          <a:xfrm>
            <a:off x="169237" y="-4462"/>
            <a:ext cx="758995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4.4 APARTMENTS ON RENT IN MANHATTAN,NY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4371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B225CB-E1B8-4549-8849-A3170D813016}"/>
              </a:ext>
            </a:extLst>
          </p:cNvPr>
          <p:cNvSpPr txBox="1"/>
          <p:nvPr/>
        </p:nvSpPr>
        <p:spPr>
          <a:xfrm>
            <a:off x="342851" y="385972"/>
            <a:ext cx="83278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4.6 MAP OF MANHATTAN WITH METRO STATIONS MARKED</a:t>
            </a:r>
            <a:r>
              <a:rPr lang="en-US" sz="2400" dirty="0">
                <a:latin typeface="Calibri"/>
                <a:cs typeface="Calibri"/>
              </a:rPr>
              <a:t> </a:t>
            </a:r>
            <a:endParaRPr lang="en-US" sz="2400" dirty="0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C7F19879-C7C4-467F-BB7B-87495D90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9" y="842743"/>
            <a:ext cx="9819435" cy="660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64B28F1-A953-4D18-BACC-09BDDB39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19" y="840204"/>
            <a:ext cx="9848370" cy="6721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712471-0939-4819-8B1F-F4C286649A04}"/>
              </a:ext>
            </a:extLst>
          </p:cNvPr>
          <p:cNvSpPr txBox="1"/>
          <p:nvPr/>
        </p:nvSpPr>
        <p:spPr>
          <a:xfrm>
            <a:off x="1500288" y="140143"/>
            <a:ext cx="67074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u="sng" dirty="0">
                <a:latin typeface="Calibri"/>
                <a:cs typeface="Calibri"/>
              </a:rPr>
              <a:t>FINAL MAP</a:t>
            </a:r>
            <a:endParaRPr lang="en-US" sz="2800" b="1" i="1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7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562E8-B141-4B74-8B9E-B042C4DD9088}"/>
              </a:ext>
            </a:extLst>
          </p:cNvPr>
          <p:cNvSpPr txBox="1"/>
          <p:nvPr/>
        </p:nvSpPr>
        <p:spPr>
          <a:xfrm>
            <a:off x="386256" y="284749"/>
            <a:ext cx="9528664" cy="64940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THE FINAL MAP IS COMBINED MAP WITH ALL THE NECESSARY MARKERS :</a:t>
            </a:r>
            <a:endParaRPr lang="en-US" dirty="0"/>
          </a:p>
          <a:p>
            <a:endParaRPr lang="en-US" sz="32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latin typeface="Calibri"/>
                <a:cs typeface="Calibri"/>
              </a:rPr>
              <a:t>BLACK MARKERS TELL THE INFORMATION OF METRO STATIONS </a:t>
            </a:r>
            <a:endParaRPr lang="en-US" sz="32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GREEN MARKERS TELL THE INFORMATION OF APARTMENTS ON RENT </a:t>
            </a:r>
            <a:endParaRPr lang="en-US" sz="3200" dirty="0">
              <a:cs typeface="Calibri" panose="020F050202020403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RED MARKERS TELL THE INFORMATION OF CLUSTER=0 NEIGHBORHOODS </a:t>
            </a:r>
            <a:endParaRPr lang="en-US" sz="3200" dirty="0">
              <a:cs typeface="Calibri" panose="020F050202020403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PURPLE MARKERS TELL THE INFORMATION OF CLUSTER=1 NEIGBORHOODS </a:t>
            </a:r>
            <a:endParaRPr lang="en-US" sz="3200" dirty="0">
              <a:cs typeface="Calibri" panose="020F0502020204030204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SKY BLUE MARKERS TELL THE INFORMATION OF CLUSTER=2 NEIGHBORHOODS </a:t>
            </a:r>
            <a:endParaRPr lang="en-US" sz="32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67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B945A-F36D-43D6-9A1D-406675C97966}"/>
              </a:ext>
            </a:extLst>
          </p:cNvPr>
          <p:cNvSpPr txBox="1"/>
          <p:nvPr/>
        </p:nvSpPr>
        <p:spPr>
          <a:xfrm>
            <a:off x="501998" y="140143"/>
            <a:ext cx="9340582" cy="65556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cs typeface="Calibri"/>
              </a:rPr>
              <a:t>5. DISCUSSION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/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latin typeface="Calibri"/>
                <a:cs typeface="Calibri"/>
              </a:rPr>
              <a:t>The model can help someone moving to </a:t>
            </a:r>
            <a:r>
              <a:rPr lang="en-US" sz="2800" b="1" dirty="0" err="1">
                <a:latin typeface="Calibri"/>
                <a:cs typeface="Calibri"/>
              </a:rPr>
              <a:t>manhattan</a:t>
            </a:r>
            <a:r>
              <a:rPr lang="en-US" sz="2800" b="1" dirty="0">
                <a:latin typeface="Calibri"/>
                <a:cs typeface="Calibri"/>
              </a:rPr>
              <a:t> to choose an apartment but to generalize it more , we need to take into account more diverse data , from different countries and different kind of areas.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>
              <a:cs typeface="Calibri" panose="020F0502020204030204" pitchFamily="34" charset="0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latin typeface="Calibri"/>
                <a:cs typeface="Calibri"/>
              </a:rPr>
              <a:t>Different person might require more facilities and bigger </a:t>
            </a:r>
            <a:endParaRPr lang="en-US" sz="2800" dirty="0"/>
          </a:p>
          <a:p>
            <a:r>
              <a:rPr lang="en-US" sz="2800" b="1" dirty="0">
                <a:latin typeface="Calibri"/>
                <a:cs typeface="Calibri"/>
              </a:rPr>
              <a:t>Apartment with more number of rooms and thus the model </a:t>
            </a:r>
            <a:endParaRPr lang="en-US" sz="2800" dirty="0"/>
          </a:p>
          <a:p>
            <a:r>
              <a:rPr lang="en-US" sz="2800" b="1" dirty="0">
                <a:latin typeface="Calibri"/>
                <a:cs typeface="Calibri"/>
              </a:rPr>
              <a:t>can help them also. </a:t>
            </a:r>
            <a:endParaRPr lang="en-US" sz="2800" dirty="0">
              <a:cs typeface="Calibri" panose="020F0502020204030204" pitchFamily="34" charset="0"/>
            </a:endParaRPr>
          </a:p>
          <a:p>
            <a:r>
              <a:rPr lang="en-US" sz="2800" b="1" dirty="0">
                <a:latin typeface="Calibri"/>
                <a:cs typeface="Calibri"/>
              </a:rPr>
              <a:t>                     </a:t>
            </a: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latin typeface="Calibri"/>
                <a:cs typeface="Calibri"/>
              </a:rPr>
              <a:t>One can observe that the apartments on rent are not </a:t>
            </a:r>
            <a:endParaRPr lang="en-US" sz="2800" dirty="0"/>
          </a:p>
          <a:p>
            <a:r>
              <a:rPr lang="en-US" sz="2800" b="1" dirty="0">
                <a:latin typeface="Calibri"/>
                <a:cs typeface="Calibri"/>
              </a:rPr>
              <a:t>available in north of </a:t>
            </a:r>
            <a:r>
              <a:rPr lang="en-US" sz="2800" b="1" dirty="0" err="1">
                <a:latin typeface="Calibri"/>
                <a:cs typeface="Calibri"/>
              </a:rPr>
              <a:t>manhattan</a:t>
            </a:r>
            <a:r>
              <a:rPr lang="en-US" sz="2800" b="1" dirty="0">
                <a:latin typeface="Calibri"/>
                <a:cs typeface="Calibri"/>
              </a:rPr>
              <a:t> which is isolated a little.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/>
          </a:p>
          <a:p>
            <a:endParaRPr lang="en-US" sz="28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latin typeface="Calibri"/>
                <a:cs typeface="Calibri"/>
              </a:rPr>
              <a:t>Most apartments on rent plus metro stations as well as </a:t>
            </a:r>
            <a:endParaRPr lang="en-US" sz="2800" dirty="0"/>
          </a:p>
          <a:p>
            <a:r>
              <a:rPr lang="en-US" sz="2800" b="1" dirty="0">
                <a:latin typeface="Calibri"/>
                <a:cs typeface="Calibri"/>
              </a:rPr>
              <a:t>cluster venues can be found in southern part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97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875AD8-C5D7-4420-8F98-737BFB6E7BC3}"/>
              </a:ext>
            </a:extLst>
          </p:cNvPr>
          <p:cNvSpPr txBox="1"/>
          <p:nvPr/>
        </p:nvSpPr>
        <p:spPr>
          <a:xfrm>
            <a:off x="-4379" y="183525"/>
            <a:ext cx="9818024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Calibri"/>
                <a:cs typeface="Calibri"/>
              </a:rPr>
              <a:t>6. CONCLUSION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sz="2800"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In this study , I found out how to find an apartment in New York, </a:t>
            </a:r>
            <a:endParaRPr lang="en-US" sz="2800"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With </a:t>
            </a:r>
            <a:r>
              <a:rPr lang="en-US" sz="2800" err="1">
                <a:latin typeface="Calibri"/>
                <a:cs typeface="Calibri"/>
              </a:rPr>
              <a:t>atleast</a:t>
            </a:r>
            <a:r>
              <a:rPr lang="en-US" sz="2800" dirty="0">
                <a:latin typeface="Calibri"/>
                <a:cs typeface="Calibri"/>
              </a:rPr>
              <a:t> similar amenities as in </a:t>
            </a:r>
            <a:r>
              <a:rPr lang="en-US" sz="2800" err="1">
                <a:latin typeface="Calibri"/>
                <a:cs typeface="Calibri"/>
              </a:rPr>
              <a:t>chandigarh</a:t>
            </a:r>
            <a:r>
              <a:rPr lang="en-US" sz="2800" dirty="0">
                <a:latin typeface="Calibri"/>
                <a:cs typeface="Calibri"/>
              </a:rPr>
              <a:t> but better in ways </a:t>
            </a:r>
            <a:endParaRPr lang="en-US" sz="2800"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such as metro stations nearby ! </a:t>
            </a:r>
            <a:endParaRPr lang="en-US" sz="2800" dirty="0"/>
          </a:p>
          <a:p>
            <a:r>
              <a:rPr lang="en-US" dirty="0">
                <a:latin typeface="Calibri"/>
                <a:cs typeface="Calibri"/>
              </a:rPr>
              <a:t>  </a:t>
            </a:r>
            <a:endParaRPr lang="en-US"/>
          </a:p>
          <a:p>
            <a:pPr algn="ctr"/>
            <a:r>
              <a:rPr lang="en-US" dirty="0">
                <a:latin typeface="Calibri"/>
                <a:cs typeface="Calibri"/>
              </a:rPr>
              <a:t>  </a:t>
            </a:r>
            <a:endParaRPr lang="en-US" dirty="0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34A28DEA-FBD1-4392-A3E8-F623FCE9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08" y="1890670"/>
            <a:ext cx="7027121" cy="3694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9949C-E120-4A0D-B882-30CEDD66EFD9}"/>
              </a:ext>
            </a:extLst>
          </p:cNvPr>
          <p:cNvSpPr txBox="1"/>
          <p:nvPr/>
        </p:nvSpPr>
        <p:spPr>
          <a:xfrm>
            <a:off x="398919" y="5662331"/>
            <a:ext cx="935504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The above labelled apartment 211 East 70</a:t>
            </a:r>
            <a:r>
              <a:rPr lang="en-US" sz="2400" baseline="30000" dirty="0">
                <a:latin typeface="Calibri"/>
                <a:cs typeface="Calibri"/>
              </a:rPr>
              <a:t>th</a:t>
            </a:r>
            <a:r>
              <a:rPr lang="en-US" sz="2400" dirty="0">
                <a:latin typeface="Calibri"/>
                <a:cs typeface="Calibri"/>
              </a:rPr>
              <a:t> street (4250$ rent price) with nearest 72street Subway Station in LENOX HILL </a:t>
            </a:r>
            <a:r>
              <a:rPr lang="en-US" sz="2400" dirty="0" err="1">
                <a:latin typeface="Calibri"/>
                <a:cs typeface="Calibri"/>
              </a:rPr>
              <a:t>neighbourhood</a:t>
            </a:r>
            <a:r>
              <a:rPr lang="en-US" sz="2400" dirty="0">
                <a:latin typeface="Calibri"/>
                <a:cs typeface="Calibri"/>
              </a:rPr>
              <a:t>(cluster=1) is the one I have chosen personally by considering various personal as well as general factors and I can confidently say that the chosen apartment is the best deal at best price in my opinion.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4061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3BC9F-DF0A-4F87-9083-3FC56AFA5F31}"/>
              </a:ext>
            </a:extLst>
          </p:cNvPr>
          <p:cNvSpPr txBox="1"/>
          <p:nvPr/>
        </p:nvSpPr>
        <p:spPr>
          <a:xfrm>
            <a:off x="979442" y="2439366"/>
            <a:ext cx="82699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latin typeface="Calibri"/>
                <a:cs typeface="Calibri"/>
              </a:rPr>
              <a:t>THANK YOU</a:t>
            </a:r>
            <a:r>
              <a:rPr lang="en-US" b="1" dirty="0">
                <a:latin typeface="Calibri"/>
                <a:cs typeface="Calibri"/>
              </a:rPr>
              <a:t> 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97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FD79BE-33EA-45BB-8221-EF85B7AF4F51}"/>
              </a:ext>
            </a:extLst>
          </p:cNvPr>
          <p:cNvSpPr txBox="1"/>
          <p:nvPr/>
        </p:nvSpPr>
        <p:spPr>
          <a:xfrm>
            <a:off x="241300" y="-44450"/>
            <a:ext cx="10210800" cy="7753350"/>
          </a:xfrm>
          <a:prstGeom prst="rect">
            <a:avLst/>
          </a:prstGeom>
          <a:noFill/>
        </p:spPr>
        <p:txBody>
          <a:bodyPr lIns="91424" tIns="45712" rIns="91424" bIns="45712">
            <a:spAutoFit/>
          </a:bodyPr>
          <a:lstStyle/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69"/>
              </a:spcAft>
              <a:defRPr/>
            </a:pPr>
            <a:r>
              <a:rPr lang="en-US" sz="2400" b="1" u="sng">
                <a:latin typeface="Calibri"/>
              </a:rPr>
              <a:t>Contents: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469"/>
              </a:spcAft>
              <a:defRPr/>
            </a:pPr>
            <a:r>
              <a:rPr lang="en-US" b="1">
                <a:latin typeface="Calibri"/>
              </a:rPr>
              <a:t>1.    </a:t>
            </a:r>
            <a:r>
              <a:rPr lang="en-US" b="1" u="sng">
                <a:latin typeface="Calibri"/>
              </a:rPr>
              <a:t>Introduction Section</a:t>
            </a:r>
            <a:r>
              <a:rPr lang="en-US" b="1">
                <a:latin typeface="Calibri"/>
              </a:rPr>
              <a:t>:</a:t>
            </a:r>
          </a:p>
          <a:p>
            <a:pPr indent="50791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b="1">
                <a:latin typeface="Calibri"/>
              </a:rPr>
              <a:t>1.1    Discussion of the "background situation" leading to the problem at hand:</a:t>
            </a:r>
          </a:p>
          <a:p>
            <a:pPr marL="50791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1.2    Problem to be resolved</a:t>
            </a:r>
          </a:p>
          <a:p>
            <a:pPr marL="50791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1.3    Audience for this project.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2.    </a:t>
            </a:r>
            <a:r>
              <a:rPr lang="en-US" b="1" u="sng">
                <a:latin typeface="Calibri"/>
              </a:rPr>
              <a:t>Data Section</a:t>
            </a:r>
            <a:r>
              <a:rPr lang="en-US" b="1">
                <a:latin typeface="Calibri"/>
              </a:rPr>
              <a:t>:</a:t>
            </a:r>
          </a:p>
          <a:p>
            <a:pPr marL="50791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2.1Data of Current Situation (current residence place) 2.2Data required to resolve the problem 2.3Data sources and data manipulation</a:t>
            </a:r>
          </a:p>
          <a:p>
            <a:pPr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3.    </a:t>
            </a:r>
            <a:r>
              <a:rPr lang="en-US" b="1" u="sng">
                <a:latin typeface="Calibri"/>
              </a:rPr>
              <a:t>Methodology section</a:t>
            </a:r>
            <a:r>
              <a:rPr lang="en-US" b="1">
                <a:latin typeface="Calibri"/>
              </a:rPr>
              <a:t>:</a:t>
            </a:r>
          </a:p>
          <a:p>
            <a:pPr marL="50791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latin typeface="Calibri"/>
              </a:rPr>
              <a:t>3.1Process steps and strategy to resolve the problem</a:t>
            </a:r>
          </a:p>
          <a:p>
            <a:pPr indent="50791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b="1">
                <a:latin typeface="Calibri"/>
              </a:rPr>
              <a:t>3.2Data Science Methods, machine learning, mapping tools and exploratory data analysis.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b="1">
                <a:latin typeface="Calibri"/>
              </a:rPr>
              <a:t>4.    </a:t>
            </a:r>
            <a:r>
              <a:rPr lang="en-US" b="1" u="sng">
                <a:latin typeface="Calibri"/>
              </a:rPr>
              <a:t>Results Section</a:t>
            </a:r>
            <a:r>
              <a:rPr lang="en-US" b="1">
                <a:latin typeface="Calibri"/>
              </a:rPr>
              <a:t>: Discussion of the results and how they help to take a decision.</a:t>
            </a:r>
          </a:p>
          <a:p>
            <a:pPr marL="342840" indent="-34284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buFontTx/>
              <a:buAutoNum type="arabicPeriod" startAt="5"/>
              <a:defRPr/>
            </a:pPr>
            <a:r>
              <a:rPr lang="en-US" b="1" u="sng">
                <a:latin typeface="Calibri"/>
              </a:rPr>
              <a:t>Discussion Section</a:t>
            </a:r>
            <a:r>
              <a:rPr lang="en-US" b="1">
                <a:latin typeface="Calibri"/>
              </a:rPr>
              <a:t>-Elaboration and discussion on any observations and/or recommendations for improvement.</a:t>
            </a:r>
          </a:p>
          <a:p>
            <a:pPr marL="342840" indent="-34284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buFontTx/>
              <a:buAutoNum type="arabicPeriod" startAt="5"/>
              <a:defRPr/>
            </a:pPr>
            <a:r>
              <a:rPr lang="en-US" b="1" u="sng"/>
              <a:t>Conclusion Section</a:t>
            </a:r>
            <a:r>
              <a:rPr lang="en-US" b="1"/>
              <a:t>-Decision taken and Report Conclusion.</a:t>
            </a:r>
          </a:p>
          <a:p>
            <a:pPr marL="342840" indent="-342840" eaLnBrk="1" fontAlgn="auto" hangingPunct="1">
              <a:lnSpc>
                <a:spcPts val="2520"/>
              </a:lnSpc>
              <a:spcBef>
                <a:spcPts val="0"/>
              </a:spcBef>
              <a:spcAft>
                <a:spcPts val="420"/>
              </a:spcAft>
              <a:buFontTx/>
              <a:buAutoNum type="arabicPeriod" startAt="5"/>
              <a:defRPr/>
            </a:pPr>
            <a:endParaRPr lang="en-US">
              <a:latin typeface="Calibri"/>
            </a:endParaRPr>
          </a:p>
          <a:p>
            <a:pPr>
              <a:defRPr/>
            </a:pPr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6C9B82-35C2-4903-A47E-4D10DD99AB6A}"/>
              </a:ext>
            </a:extLst>
          </p:cNvPr>
          <p:cNvSpPr/>
          <p:nvPr/>
        </p:nvSpPr>
        <p:spPr>
          <a:xfrm>
            <a:off x="199372" y="297106"/>
            <a:ext cx="9341539" cy="7192740"/>
          </a:xfrm>
          <a:prstGeom prst="rect">
            <a:avLst/>
          </a:prstGeom>
        </p:spPr>
        <p:txBody>
          <a:bodyPr lIns="0" tIns="0" rIns="0" bIns="0" anchor="t"/>
          <a:lstStyle/>
          <a:p>
            <a:pPr indent="494665">
              <a:lnSpc>
                <a:spcPts val="2520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800" b="1">
                <a:latin typeface="Calibri"/>
                <a:cs typeface="Calibri"/>
              </a:rPr>
              <a:t>1. INTRODUCTION</a:t>
            </a:r>
            <a:endParaRPr lang="en-US" sz="2800">
              <a:cs typeface="Calibri" panose="020F0502020204030204" pitchFamily="34" charset="0"/>
            </a:endParaRPr>
          </a:p>
          <a:p>
            <a:pPr indent="494665">
              <a:lnSpc>
                <a:spcPts val="2520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400">
              <a:cs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r>
              <a:rPr lang="en-US" b="1">
                <a:latin typeface="Calibri"/>
              </a:rPr>
              <a:t>1.1SCENARIO AND BACKGROUND</a:t>
            </a:r>
            <a:endParaRPr lang="en-US" b="1">
              <a:latin typeface="Calibri"/>
              <a:cs typeface="Calibri"/>
            </a:endParaRPr>
          </a:p>
          <a:p>
            <a:pPr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I have chosen CHANDIGARH, INDIA (my hometown) as the location to be used as current location for this project.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Being a growing town with many breweries, malls, gyms, clubs, restaurants, shops, cafes opening with a rapid pace, my hometown surely serves a great place to live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r>
              <a:rPr lang="en-US" b="1">
                <a:latin typeface="Calibri"/>
              </a:rPr>
              <a:t>1.2PROBLEM TO BE RESOLVED</a:t>
            </a:r>
            <a:endParaRPr lang="en-US" b="1">
              <a:latin typeface="Calibri"/>
              <a:cs typeface="Calibri"/>
            </a:endParaRPr>
          </a:p>
          <a:p>
            <a:pPr eaLnBrk="1" fontAlgn="auto" hangingPunct="1">
              <a:lnSpc>
                <a:spcPts val="1944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Many youngsters are migrating to foreign countries in search of jobs, better education and thus want to find an apartment at least similar to one they used to live.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Thus the problem is to find similar apartment in MANHATTAN, NEW YORK, USA with similar amenities which were around in Chandigarh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r>
              <a:rPr lang="en-US" i="1">
                <a:latin typeface="Calibri"/>
              </a:rPr>
              <a:t>-as a reference I have included the map of venues in Chandigarh.</a:t>
            </a:r>
            <a:endParaRPr lang="en-US" i="1">
              <a:latin typeface="Calibri"/>
              <a:cs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r>
              <a:rPr lang="en-US" b="1">
                <a:latin typeface="Calibri"/>
              </a:rPr>
              <a:t>1.3AUDIENCE FOR THIS PROJECT</a:t>
            </a:r>
            <a:endParaRPr lang="en-US" b="1">
              <a:latin typeface="Calibri"/>
              <a:cs typeface="Calibri"/>
            </a:endParaRPr>
          </a:p>
          <a:p>
            <a:pPr eaLnBrk="1" fontAlgn="auto" hangingPunct="1">
              <a:lnSpc>
                <a:spcPts val="1944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I think that this project will be useful to every person considering moving to foreign countries similar to USA, basically anyone migrating to developed nation.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lnSpc>
                <a:spcPts val="1992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>
                <a:latin typeface="Calibri"/>
              </a:rPr>
              <a:t>Also I think this will help travel agencies partner with appropriate entities offering accommodation, homestays, lodging, etc.</a:t>
            </a:r>
            <a:endParaRPr lang="en-US">
              <a:latin typeface="Calibri"/>
              <a:cs typeface="Calibri"/>
            </a:endParaRPr>
          </a:p>
          <a:p>
            <a:pPr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r>
              <a:rPr lang="en-US">
                <a:latin typeface="Calibri"/>
              </a:rPr>
              <a:t>Also this will surely develop my data science skills</a:t>
            </a:r>
            <a:endParaRPr lang="en-US">
              <a:latin typeface="Calibri"/>
              <a:cs typeface="Calibri"/>
            </a:endParaRPr>
          </a:p>
          <a:p>
            <a:pPr algn="ctr" eaLnBrk="1" fontAlgn="auto" hangingPunct="1">
              <a:lnSpc>
                <a:spcPts val="225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i="1" u="sng">
                <a:latin typeface="Calibri"/>
              </a:rPr>
              <a:t>The use of foursquare data and mapping techniques along with data analysis and visualization will help solve the core problem</a:t>
            </a:r>
            <a:endParaRPr lang="en-US" sz="2000" i="1" u="sng">
              <a:latin typeface="Calibri"/>
              <a:cs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759B6-4170-498A-88AB-2251DAECD1DA}"/>
              </a:ext>
            </a:extLst>
          </p:cNvPr>
          <p:cNvSpPr/>
          <p:nvPr/>
        </p:nvSpPr>
        <p:spPr>
          <a:xfrm>
            <a:off x="315116" y="257245"/>
            <a:ext cx="9303476" cy="7230230"/>
          </a:xfrm>
          <a:prstGeom prst="rect">
            <a:avLst/>
          </a:prstGeom>
        </p:spPr>
        <p:txBody>
          <a:bodyPr lIns="0" tIns="0" rIns="0" bIns="0" anchor="t"/>
          <a:lstStyle/>
          <a:p>
            <a:pPr indent="481965">
              <a:lnSpc>
                <a:spcPts val="2520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800" b="1">
                <a:latin typeface="Calibri"/>
                <a:cs typeface="Calibri"/>
              </a:rPr>
              <a:t>2. DATA SECTION</a:t>
            </a:r>
            <a:endParaRPr lang="en-US" sz="2800">
              <a:cs typeface="Calibri" panose="020F0502020204030204" pitchFamily="34" charset="0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1259"/>
              </a:spcAft>
              <a:buFont typeface="Arial"/>
              <a:buChar char="•"/>
              <a:defRPr/>
            </a:pPr>
            <a:r>
              <a:rPr lang="en-US" sz="2400" b="1">
                <a:latin typeface="Calibri"/>
              </a:rPr>
              <a:t>DATA OF CURRENT PLACE (CHANDIGARH HERE)</a:t>
            </a:r>
          </a:p>
          <a:p>
            <a:pPr indent="127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400">
              <a:latin typeface="Calibri"/>
            </a:endParaRPr>
          </a:p>
          <a:p>
            <a:pPr indent="1270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400">
                <a:latin typeface="Calibri"/>
              </a:rPr>
              <a:t>Data from FOURSQUARE will be used to identify the main and appropriate venues near Chandigarh.</a:t>
            </a:r>
            <a:endParaRPr lang="en-US" sz="2400">
              <a:latin typeface="Calibri"/>
              <a:cs typeface="Calibri"/>
            </a:endParaRPr>
          </a:p>
          <a:p>
            <a:pPr indent="1270" algn="just"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400">
              <a:latin typeface="Calibri"/>
            </a:endParaRPr>
          </a:p>
          <a:p>
            <a:pPr indent="1270" algn="just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400">
                <a:latin typeface="Calibri"/>
              </a:rPr>
              <a:t>This data will be superimposed on the map of Chandigarh, INDIA and thus will serve as reference to find desired location in MANHATTAN, NY.</a:t>
            </a:r>
            <a:endParaRPr lang="en-US" sz="2400">
              <a:latin typeface="Calibri"/>
              <a:cs typeface="Calibri"/>
            </a:endParaRPr>
          </a:p>
          <a:p>
            <a:pPr indent="1270" algn="just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400">
              <a:latin typeface="Calibri"/>
            </a:endParaRPr>
          </a:p>
          <a:p>
            <a:pPr marL="342900" indent="-342900" algn="just" eaLnBrk="1" fontAlgn="auto" hangingPunct="1">
              <a:spcBef>
                <a:spcPts val="0"/>
              </a:spcBef>
              <a:spcAft>
                <a:spcPts val="1259"/>
              </a:spcAft>
              <a:buFont typeface="Arial"/>
              <a:buChar char="•"/>
              <a:defRPr/>
            </a:pPr>
            <a:r>
              <a:rPr lang="en-US" sz="2400" b="1">
                <a:latin typeface="Calibri"/>
              </a:rPr>
              <a:t>DATA NEEDED TO SOLVE THE PROBLEM</a:t>
            </a:r>
            <a:endParaRPr lang="en-US" sz="2400" b="1">
              <a:latin typeface="Calibri"/>
              <a:cs typeface="Calibri"/>
            </a:endParaRPr>
          </a:p>
          <a:p>
            <a:pPr indent="481965"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400">
                <a:latin typeface="Calibri"/>
              </a:rPr>
              <a:t>To make the best prediction of the required apartment in Manhattan, data we need:</a:t>
            </a:r>
            <a:br>
              <a:rPr lang="en-US" sz="2400">
                <a:latin typeface="Calibri"/>
              </a:rPr>
            </a:br>
            <a:endParaRPr lang="en-US" sz="2400">
              <a:latin typeface="Calibri"/>
              <a:cs typeface="Calibri"/>
            </a:endParaRPr>
          </a:p>
          <a:p>
            <a:pPr indent="1270" eaLnBrk="1" fontAlgn="auto" hangingPunct="1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400">
                <a:latin typeface="Calibri"/>
              </a:rPr>
              <a:t>•    Information of the </a:t>
            </a:r>
            <a:r>
              <a:rPr lang="en-US" sz="2400" err="1">
                <a:latin typeface="Calibri"/>
              </a:rPr>
              <a:t>neighbourhoods</a:t>
            </a:r>
            <a:r>
              <a:rPr lang="en-US" sz="2400">
                <a:latin typeface="Calibri"/>
              </a:rPr>
              <a:t> in Manhattan with their geo data (coordinates-latitude and longitude)</a:t>
            </a:r>
            <a:endParaRPr lang="en-US" sz="2400">
              <a:latin typeface="Calibri"/>
              <a:cs typeface="Calibri"/>
            </a:endParaRPr>
          </a:p>
          <a:p>
            <a:pPr indent="1270">
              <a:lnSpc>
                <a:spcPts val="19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400">
              <a:latin typeface="Calibri"/>
            </a:endParaRPr>
          </a:p>
          <a:p>
            <a:pPr indent="1270" algn="just" eaLnBrk="1" fontAlgn="auto" hangingPunct="1">
              <a:lnSpc>
                <a:spcPts val="295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/>
              </a:rPr>
              <a:t>•    Information of the apartments listed for renting out in Manhattan</a:t>
            </a:r>
            <a:endParaRPr lang="en-US" sz="2400">
              <a:latin typeface="Calibri"/>
              <a:cs typeface="Calibri"/>
            </a:endParaRPr>
          </a:p>
          <a:p>
            <a:pPr indent="1270" algn="just">
              <a:lnSpc>
                <a:spcPts val="2951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alibri"/>
            </a:endParaRPr>
          </a:p>
          <a:p>
            <a:pPr indent="1270" algn="just" eaLnBrk="1" fontAlgn="auto" hangingPunct="1">
              <a:lnSpc>
                <a:spcPts val="295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/>
              </a:rPr>
              <a:t>•    List of basic facilities provided at each </a:t>
            </a:r>
            <a:r>
              <a:rPr lang="en-US" sz="2400" err="1">
                <a:latin typeface="Calibri"/>
              </a:rPr>
              <a:t>neighbourhood</a:t>
            </a:r>
            <a:r>
              <a:rPr lang="en-US" sz="2400">
                <a:latin typeface="Calibri"/>
              </a:rPr>
              <a:t> (top 5)</a:t>
            </a:r>
            <a:endParaRPr lang="en-US" sz="2400">
              <a:latin typeface="Calibri"/>
              <a:cs typeface="Calibri"/>
            </a:endParaRPr>
          </a:p>
          <a:p>
            <a:pPr indent="1270" algn="just" eaLnBrk="1" fontAlgn="auto" hangingPunct="1">
              <a:lnSpc>
                <a:spcPts val="2951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Calibri"/>
            </a:endParaRPr>
          </a:p>
          <a:p>
            <a:pPr indent="1270" algn="just">
              <a:lnSpc>
                <a:spcPts val="2951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>
                <a:latin typeface="Calibri"/>
              </a:rPr>
              <a:t>•    List of metro/bus stations near and in each </a:t>
            </a:r>
            <a:r>
              <a:rPr lang="en-US" sz="2400" err="1">
                <a:latin typeface="Calibri"/>
              </a:rPr>
              <a:t>neighbourhood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cs typeface="Calibri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1259"/>
              </a:spcAft>
              <a:defRPr/>
            </a:pPr>
            <a:endParaRPr lang="en-US" sz="1400" b="1">
              <a:latin typeface="Calibri"/>
              <a:cs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5BD9154-06F2-44F2-99EA-C79D42F4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955675"/>
            <a:ext cx="2814638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Aft>
                <a:spcPts val="1475"/>
              </a:spcAft>
            </a:pPr>
            <a:endParaRPr lang="en-US" altLang="ar-SA" b="1">
              <a:cs typeface="Tahom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C18963-8FDA-4ED6-9607-22E6370EF92F}"/>
              </a:ext>
            </a:extLst>
          </p:cNvPr>
          <p:cNvSpPr/>
          <p:nvPr/>
        </p:nvSpPr>
        <p:spPr>
          <a:xfrm>
            <a:off x="286180" y="145082"/>
            <a:ext cx="9507939" cy="7355744"/>
          </a:xfrm>
          <a:prstGeom prst="rect">
            <a:avLst/>
          </a:prstGeom>
        </p:spPr>
        <p:txBody>
          <a:bodyPr lIns="0" tIns="0" rIns="0" bIns="0" anchor="t"/>
          <a:lstStyle/>
          <a:p>
            <a:pPr>
              <a:spcBef>
                <a:spcPts val="1469"/>
              </a:spcBef>
              <a:spcAft>
                <a:spcPts val="1469"/>
              </a:spcAft>
              <a:defRPr/>
            </a:pPr>
            <a:r>
              <a:rPr lang="en-US" sz="2800" b="1">
                <a:latin typeface="Calibri"/>
                <a:cs typeface="Calibri"/>
              </a:rPr>
              <a:t>3. METHODOLOGY</a:t>
            </a:r>
            <a:endParaRPr lang="en-US">
              <a:cs typeface="Calibri"/>
            </a:endParaRPr>
          </a:p>
          <a:p>
            <a:pPr>
              <a:spcBef>
                <a:spcPts val="1469"/>
              </a:spcBef>
              <a:spcAft>
                <a:spcPts val="1469"/>
              </a:spcAft>
              <a:defRPr/>
            </a:pPr>
            <a:r>
              <a:rPr lang="en-US" sz="2000" b="1">
                <a:latin typeface="Calibri"/>
                <a:cs typeface="Calibri"/>
              </a:rPr>
              <a:t>3.1</a:t>
            </a:r>
            <a:r>
              <a:rPr lang="en-US" sz="2000" b="1">
                <a:latin typeface="Calibri"/>
              </a:rPr>
              <a:t> STEPS AND STRATEGY USED TO SOLVE THE PROBLEM</a:t>
            </a:r>
            <a:endParaRPr lang="en-US" sz="2000">
              <a:cs typeface="Calibri"/>
            </a:endParaRPr>
          </a:p>
          <a:p>
            <a:pPr marL="285750" indent="-285750" eaLnBrk="1" fontAlgn="auto" hangingPunct="1">
              <a:lnSpc>
                <a:spcPts val="2568"/>
              </a:lnSpc>
              <a:spcBef>
                <a:spcPts val="0"/>
              </a:spcBef>
              <a:spcAft>
                <a:spcPts val="420"/>
              </a:spcAft>
              <a:buFont typeface="Arial"/>
              <a:buChar char="•"/>
              <a:defRPr/>
            </a:pPr>
            <a:r>
              <a:rPr lang="en-US" sz="2800" err="1">
                <a:latin typeface="Calibri"/>
              </a:rPr>
              <a:t>FourSquare</a:t>
            </a:r>
            <a:r>
              <a:rPr lang="en-US" sz="2800">
                <a:latin typeface="Calibri"/>
              </a:rPr>
              <a:t> API to get the coordinates of the venues around the current residence (</a:t>
            </a:r>
            <a:r>
              <a:rPr lang="en-US" sz="2800" err="1">
                <a:latin typeface="Calibri"/>
              </a:rPr>
              <a:t>chandigarh</a:t>
            </a:r>
            <a:r>
              <a:rPr lang="en-US" sz="2800">
                <a:latin typeface="Calibri"/>
              </a:rPr>
              <a:t>) .</a:t>
            </a:r>
            <a:endParaRPr lang="en-US" sz="2800">
              <a:latin typeface="Calibri"/>
              <a:cs typeface="Calibri"/>
            </a:endParaRPr>
          </a:p>
          <a:p>
            <a:pPr>
              <a:lnSpc>
                <a:spcPts val="25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800">
              <a:latin typeface="Calibri"/>
              <a:cs typeface="Calibri"/>
            </a:endParaRPr>
          </a:p>
          <a:p>
            <a:pPr marL="285750" indent="-285750" eaLnBrk="1" fontAlgn="auto" hangingPunct="1">
              <a:lnSpc>
                <a:spcPts val="2568"/>
              </a:lnSpc>
              <a:spcBef>
                <a:spcPts val="0"/>
              </a:spcBef>
              <a:spcAft>
                <a:spcPts val="420"/>
              </a:spcAft>
              <a:buFont typeface="Arial"/>
              <a:buChar char="•"/>
              <a:defRPr/>
            </a:pPr>
            <a:r>
              <a:rPr lang="en-US" sz="2800">
                <a:latin typeface="Calibri"/>
              </a:rPr>
              <a:t>compared those venues with clustered </a:t>
            </a:r>
            <a:r>
              <a:rPr lang="en-US" sz="2800" err="1">
                <a:latin typeface="Calibri"/>
              </a:rPr>
              <a:t>neighbourhood</a:t>
            </a:r>
            <a:r>
              <a:rPr lang="en-US" sz="2800">
                <a:latin typeface="Calibri"/>
              </a:rPr>
              <a:t>.</a:t>
            </a:r>
            <a:endParaRPr lang="en-US" sz="2800">
              <a:latin typeface="Calibri"/>
              <a:cs typeface="Calibri"/>
            </a:endParaRPr>
          </a:p>
          <a:p>
            <a:pPr>
              <a:lnSpc>
                <a:spcPts val="2568"/>
              </a:lnSpc>
              <a:spcBef>
                <a:spcPts val="0"/>
              </a:spcBef>
              <a:spcAft>
                <a:spcPts val="420"/>
              </a:spcAft>
              <a:defRPr/>
            </a:pPr>
            <a:endParaRPr lang="en-US" sz="2800">
              <a:latin typeface="Calibri"/>
              <a:cs typeface="Calibri"/>
            </a:endParaRPr>
          </a:p>
          <a:p>
            <a:pPr marL="285750" indent="-285750">
              <a:lnSpc>
                <a:spcPts val="2568"/>
              </a:lnSpc>
              <a:spcBef>
                <a:spcPts val="0"/>
              </a:spcBef>
              <a:spcAft>
                <a:spcPts val="420"/>
              </a:spcAft>
              <a:buFont typeface="Arial"/>
              <a:buChar char="•"/>
              <a:defRPr/>
            </a:pPr>
            <a:r>
              <a:rPr lang="en-US" sz="2800">
                <a:latin typeface="Calibri"/>
              </a:rPr>
              <a:t>Following rules were kept in mind while filtering out apartments in </a:t>
            </a:r>
            <a:r>
              <a:rPr lang="en-US" sz="2800" err="1">
                <a:latin typeface="Calibri"/>
              </a:rPr>
              <a:t>manhattan</a:t>
            </a:r>
            <a:r>
              <a:rPr lang="en-US" sz="2800">
                <a:latin typeface="Calibri"/>
              </a:rPr>
              <a:t> from which we will finally choose apartments:</a:t>
            </a:r>
            <a:endParaRPr lang="en-US" sz="2800">
              <a:latin typeface="Calibri"/>
              <a:cs typeface="Calibri"/>
            </a:endParaRPr>
          </a:p>
          <a:p>
            <a:pPr marL="253365" algn="just" eaLnBrk="1" fontAlgn="auto" hangingPunct="1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>
                <a:latin typeface="Calibri"/>
              </a:rPr>
              <a:t>1.    Must be close to 1 or more metro stations.</a:t>
            </a:r>
            <a:endParaRPr lang="en-US" sz="2800">
              <a:latin typeface="Calibri"/>
              <a:cs typeface="Calibri"/>
            </a:endParaRPr>
          </a:p>
          <a:p>
            <a:pPr marL="253365" algn="just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Calibri"/>
            </a:endParaRPr>
          </a:p>
          <a:p>
            <a:pPr marL="481965" indent="-227965" eaLnBrk="1" fontAlgn="auto" hangingPunct="1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>
                <a:latin typeface="Calibri"/>
              </a:rPr>
              <a:t>2.    Must be in the </a:t>
            </a:r>
            <a:r>
              <a:rPr lang="en-US" sz="2800" err="1">
                <a:latin typeface="Calibri"/>
              </a:rPr>
              <a:t>neighbourhood</a:t>
            </a:r>
            <a:r>
              <a:rPr lang="en-US" sz="2800">
                <a:latin typeface="Calibri"/>
              </a:rPr>
              <a:t> containing similar venues</a:t>
            </a:r>
            <a:endParaRPr lang="en-US" sz="2800">
              <a:latin typeface="Calibri"/>
              <a:cs typeface="Calibri"/>
            </a:endParaRPr>
          </a:p>
          <a:p>
            <a:pPr marL="481965" indent="-227965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Calibri"/>
            </a:endParaRPr>
          </a:p>
          <a:p>
            <a:pPr marL="481965" indent="-227965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>
                <a:latin typeface="Calibri"/>
              </a:rPr>
              <a:t>3.    Rent price must be lower or equal to our budget .</a:t>
            </a:r>
            <a:endParaRPr lang="en-US" sz="2800">
              <a:latin typeface="Calibri"/>
              <a:cs typeface="Calibri"/>
            </a:endParaRPr>
          </a:p>
          <a:p>
            <a:pPr marL="481965" indent="-227965">
              <a:lnSpc>
                <a:spcPts val="2568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Calibri"/>
            </a:endParaRPr>
          </a:p>
          <a:p>
            <a:pPr marL="481965" indent="-227965" eaLnBrk="1" fontAlgn="auto" hangingPunct="1">
              <a:lnSpc>
                <a:spcPts val="2544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800">
                <a:latin typeface="Calibri"/>
              </a:rPr>
              <a:t>4.    No of rooms </a:t>
            </a:r>
          </a:p>
          <a:p>
            <a:pPr marL="481965" indent="-227965" algn="ctr">
              <a:lnSpc>
                <a:spcPts val="2544"/>
              </a:lnSpc>
              <a:spcBef>
                <a:spcPts val="0"/>
              </a:spcBef>
              <a:spcAft>
                <a:spcPts val="420"/>
              </a:spcAft>
              <a:defRPr/>
            </a:pPr>
            <a:r>
              <a:rPr lang="en-US" sz="2800" i="1" u="sng">
                <a:latin typeface="Calibri"/>
              </a:rPr>
              <a:t>Maps gave us easy way to identify apartments by checking the requirements</a:t>
            </a:r>
            <a:r>
              <a:rPr lang="en-US" sz="2800">
                <a:latin typeface="Calibri"/>
              </a:rPr>
              <a:t>.</a:t>
            </a:r>
            <a:endParaRPr lang="en-US" sz="2800">
              <a:latin typeface="Calibri"/>
              <a:cs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2888D-1D8B-4D4A-A6C1-367DD97D93DB}"/>
              </a:ext>
            </a:extLst>
          </p:cNvPr>
          <p:cNvSpPr txBox="1"/>
          <p:nvPr/>
        </p:nvSpPr>
        <p:spPr>
          <a:xfrm>
            <a:off x="444127" y="82301"/>
            <a:ext cx="712698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Calibri"/>
                <a:cs typeface="Calibri"/>
              </a:rPr>
              <a:t>4. RESULTS</a:t>
            </a:r>
          </a:p>
          <a:p>
            <a:endParaRPr lang="en-US" sz="3600" b="1">
              <a:latin typeface="Calibri"/>
              <a:cs typeface="Calibri"/>
            </a:endParaRPr>
          </a:p>
          <a:p>
            <a:r>
              <a:rPr lang="en-US" sz="2800" b="1">
                <a:latin typeface="Calibri"/>
                <a:cs typeface="Calibri"/>
              </a:rPr>
              <a:t>4.1 MAP OF CHANDIGARH WITH VENUES</a:t>
            </a:r>
            <a:endParaRPr lang="en-US" sz="3600" b="1">
              <a:cs typeface="Calibri" panose="020F0502020204030204" pitchFamily="3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81BE4C-7A11-49BF-92FB-D819FF1A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2" y="1707305"/>
            <a:ext cx="9341993" cy="585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93B2B-19A7-43D6-B885-1C87EBB79EE8}"/>
              </a:ext>
            </a:extLst>
          </p:cNvPr>
          <p:cNvSpPr txBox="1"/>
          <p:nvPr/>
        </p:nvSpPr>
        <p:spPr>
          <a:xfrm>
            <a:off x="154769" y="125683"/>
            <a:ext cx="929717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Calibri"/>
                <a:cs typeface="Calibri"/>
              </a:rPr>
              <a:t>4.2 MAP OF MANHATTAN,NEW YORK WITH CLUSTERED</a:t>
            </a:r>
            <a:endParaRPr lang="en-US" sz="2400">
              <a:cs typeface="Calibri" panose="020F0502020204030204" pitchFamily="34" charset="0"/>
            </a:endParaRPr>
          </a:p>
          <a:p>
            <a:r>
              <a:rPr lang="en-US" sz="2400" b="1">
                <a:latin typeface="Calibri"/>
                <a:cs typeface="Calibri"/>
              </a:rPr>
              <a:t>NEIGHBORHOODS ALONG VENUES</a:t>
            </a:r>
            <a:endParaRPr lang="en-US" sz="2400">
              <a:cs typeface="Calibri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451316C-64DB-4406-A3DA-4A5D246DB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2" y="943969"/>
            <a:ext cx="9515608" cy="66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1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A8016573-1D22-4CC9-83AA-6CDB35FAF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51" y="359904"/>
            <a:ext cx="9564374" cy="82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063"/>
              </a:lnSpc>
              <a:spcAft>
                <a:spcPts val="1888"/>
              </a:spcAft>
            </a:pPr>
            <a:r>
              <a:rPr lang="en-US" altLang="ar-SA" sz="2400" b="1">
                <a:latin typeface="Calibri"/>
                <a:cs typeface="Tahoma"/>
              </a:rPr>
              <a:t>4.3 ANAYSING GEODATA OF APARTMENTS ON RENT IN MANHATTAN</a:t>
            </a:r>
            <a:endParaRPr lang="en-US" altLang="ar-SA" sz="2400" b="1">
              <a:cs typeface="Tahom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FE8CF-73C8-4A03-806F-264CF8F7CD48}"/>
              </a:ext>
            </a:extLst>
          </p:cNvPr>
          <p:cNvSpPr txBox="1"/>
          <p:nvPr/>
        </p:nvSpPr>
        <p:spPr>
          <a:xfrm>
            <a:off x="183704" y="5447153"/>
            <a:ext cx="96154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>
                <a:latin typeface="Calibri"/>
                <a:cs typeface="Calibri"/>
              </a:rPr>
              <a:t>Observation from above plot- maximum rental apartments have rent close from 6000 to 7000 US dollar which is greater than my budget but being developed nation with better facilities they'll definitely charge more.</a:t>
            </a:r>
            <a:endParaRPr lang="en-US" sz="2400"/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F9AD632-7395-4DC3-A446-5AF105DF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7" y="770936"/>
            <a:ext cx="8835615" cy="46616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>
            <a:extLst>
              <a:ext uri="{FF2B5EF4-FFF2-40B4-BE49-F238E27FC236}">
                <a16:creationId xmlns:a16="http://schemas.microsoft.com/office/drawing/2014/main" id="{12DC58A4-725F-4D89-94F9-2A8EA7A3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" y="543708"/>
            <a:ext cx="9815917" cy="291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2">
            <a:extLst>
              <a:ext uri="{FF2B5EF4-FFF2-40B4-BE49-F238E27FC236}">
                <a16:creationId xmlns:a16="http://schemas.microsoft.com/office/drawing/2014/main" id="{7B6D9886-FDEA-473F-9502-F5DE2DFBE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" y="4040850"/>
            <a:ext cx="9802422" cy="342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>
            <a:extLst>
              <a:ext uri="{FF2B5EF4-FFF2-40B4-BE49-F238E27FC236}">
                <a16:creationId xmlns:a16="http://schemas.microsoft.com/office/drawing/2014/main" id="{CFF4603F-DC30-4301-B8CB-CF8B1F88B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0022" y="101203"/>
            <a:ext cx="8674685" cy="123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ar-SA" sz="2400" b="1">
                <a:solidFill>
                  <a:srgbClr val="212121"/>
                </a:solidFill>
                <a:latin typeface="Calibri"/>
                <a:cs typeface="Tahoma"/>
              </a:rPr>
              <a:t>2. </a:t>
            </a:r>
            <a:r>
              <a:rPr lang="en-US" altLang="ar-SA" sz="2400" b="1">
                <a:latin typeface="Calibri"/>
                <a:cs typeface="Tahoma"/>
              </a:rPr>
              <a:t>Plotting univariate distribution of Price per square foot</a:t>
            </a:r>
          </a:p>
        </p:txBody>
      </p:sp>
      <p:sp>
        <p:nvSpPr>
          <p:cNvPr id="14342" name="Rectangle 5">
            <a:extLst>
              <a:ext uri="{FF2B5EF4-FFF2-40B4-BE49-F238E27FC236}">
                <a16:creationId xmlns:a16="http://schemas.microsoft.com/office/drawing/2014/main" id="{7EA499D1-3E8D-43F9-AAFC-FD48C5F5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466" y="3523762"/>
            <a:ext cx="7523281" cy="52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3988"/>
              </a:spcBef>
            </a:pPr>
            <a:r>
              <a:rPr lang="en-US" altLang="ar-SA" sz="2400" b="1">
                <a:solidFill>
                  <a:srgbClr val="212121"/>
                </a:solidFill>
              </a:rPr>
              <a:t>3. </a:t>
            </a:r>
            <a:r>
              <a:rPr lang="en-US" altLang="ar-SA" sz="2400" b="1"/>
              <a:t>Boxplot of rooms vs price per square foot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Anshul</dc:creator>
  <cp:keywords/>
  <cp:revision>121</cp:revision>
  <dcterms:modified xsi:type="dcterms:W3CDTF">2020-04-15T15:17:21Z</dcterms:modified>
</cp:coreProperties>
</file>